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1239500" cy="6096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212" y="1927919"/>
            <a:ext cx="4029075" cy="31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74381" y="2413694"/>
            <a:ext cx="5890736" cy="1097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sz="3600" b="1" i="0" u="none">
                <a:solidFill>
                  <a:srgbClr val="FFFFFF"/>
                </a:solidFill>
                <a:latin typeface="Poppins"/>
              </a:rPr>
              <a:t>PROGRAM "DI SPA"</a:t>
            </a:r>
            <a:r>
              <a:t>
</a:t>
            </a:r>
            <a:r>
              <a:rPr sz="3600" b="1" i="0" u="none">
                <a:solidFill>
                  <a:srgbClr val="FFFFFF"/>
                </a:solidFill>
                <a:latin typeface="Poppins"/>
              </a:rPr>
              <a:t> (Diskusi Bareng Pasien)</a:t>
            </a:r>
            <a:endParaRPr sz="3600" b="1" i="0" u="none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6450" y="3625155"/>
            <a:ext cx="70866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35"/>
              </a:lnSpc>
            </a:pPr>
            <a:r>
              <a:rPr sz="1425" b="0" i="0" u="none">
                <a:solidFill>
                  <a:srgbClr val="FCE7F3"/>
                </a:solidFill>
                <a:latin typeface="Inter"/>
              </a:rPr>
              <a:t>Penyuluhan &amp; Edukasi Rutin Bulanan Kesehatan Ibu dan Anak (KIA)</a:t>
            </a:r>
            <a:r>
              <a:t>
</a:t>
            </a:r>
            <a:r>
              <a:rPr sz="1425" b="0" i="0" u="none">
                <a:solidFill>
                  <a:srgbClr val="FCE7F3"/>
                </a:solidFill>
                <a:latin typeface="Inter"/>
              </a:rPr>
              <a:t> Kolaborasi Instalasi Peristi Ibu &amp; Bayi x Tim Promosi Kesehatan Rumah Sakit (PKRS)</a:t>
            </a:r>
            <a:endParaRPr sz="1425" b="0" i="0" u="none">
              <a:solidFill>
                <a:srgbClr val="FCE7F3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3000375"/>
            <a:ext cx="11239500" cy="6096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076325"/>
            <a:ext cx="3619500" cy="1590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1076325"/>
            <a:ext cx="3619500" cy="15906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1076325"/>
            <a:ext cx="3619500" cy="1590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381000"/>
            <a:ext cx="117157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Latar Belakang &amp; Konsep Utama "DI SPA"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6250" y="857250"/>
            <a:ext cx="1123950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75" y="3143250"/>
            <a:ext cx="85725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9D174D"/>
                </a:solidFill>
                <a:latin typeface="Inter"/>
              </a:rPr>
              <a:t>Inti Kegiatan:</a:t>
            </a:r>
            <a:endParaRPr sz="1050" b="1" i="0" u="none">
              <a:solidFill>
                <a:srgbClr val="9D174D"/>
              </a:solidFill>
              <a:latin typeface="Inte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175" y="1266825"/>
            <a:ext cx="3030378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Diskusi Interaktif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850" y="1619250"/>
            <a:ext cx="32004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Wadah edukasi tatap muka langsung setiap bulan yang memfasilitasi komunikasi dua arah antara tenaga medis/keperawatan dengan pasien dan keluarga pasien.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62500" y="1266825"/>
            <a:ext cx="3100387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Instalasi Peristi Ibu &amp; Bayi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14850" y="1619250"/>
            <a:ext cx="32004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Mengoptimalkan waktu rawat inap &amp; rawat jalan ibu bersalin, nifas, serta perawatan bayi berisiko tinggi dengan intervensi edukasi promotif dan preventif.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91550" y="1266825"/>
            <a:ext cx="3080385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Sinergi Bersama PKRS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24850" y="1619250"/>
            <a:ext cx="32004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Integrasi standar akreditasi rumah sakit dalam penyelenggaraan edukasi pasien, pengelolaan media penyuluhan, dan pemenuhan standar kualifikasi PKRS.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50" y="1309687"/>
            <a:ext cx="219075" cy="1714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850" y="1309687"/>
            <a:ext cx="152400" cy="1714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850" y="1309687"/>
            <a:ext cx="171450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3571875"/>
            <a:ext cx="11239500" cy="4476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076325"/>
            <a:ext cx="3619500" cy="2257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1076325"/>
            <a:ext cx="3619500" cy="2257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1076325"/>
            <a:ext cx="3619500" cy="2257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381000"/>
            <a:ext cx="117157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Tujuan Strategis Program "DI SPA"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6250" y="857250"/>
            <a:ext cx="1123950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585912" y="3714750"/>
            <a:ext cx="9525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 i="0" u="none">
                <a:solidFill>
                  <a:srgbClr val="9D174D"/>
                </a:solidFill>
                <a:latin typeface="Inter"/>
              </a:rPr>
              <a:t>Output Utama:</a:t>
            </a:r>
            <a:endParaRPr sz="1050" b="1" i="0" u="none">
              <a:solidFill>
                <a:srgbClr val="9D174D"/>
              </a:solidFill>
              <a:latin typeface="Inte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7" y="1885950"/>
            <a:ext cx="3400425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 u="none">
                <a:solidFill>
                  <a:srgbClr val="9D174D"/>
                </a:solidFill>
                <a:latin typeface="Poppins"/>
              </a:rPr>
              <a:t>1. Identifikasi Masalah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750" y="2238375"/>
            <a:ext cx="32385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Menggali dan mengenali secara langsung isu, mitos, kebiasaan, serta kendala kesehatan ibu &amp; anak yang berkembang di lingkungan masyarakat secara *real-time*.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95787" y="1885950"/>
            <a:ext cx="3400425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 u="none">
                <a:solidFill>
                  <a:srgbClr val="9D174D"/>
                </a:solidFill>
                <a:latin typeface="Poppins"/>
              </a:rPr>
              <a:t>2. Edukasi KIA Terkini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76750" y="2238375"/>
            <a:ext cx="32385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Memberikan transfer pengetahuan *up-to-date* terkait pencegahan stunting, pemantauan rujukan, penanganan komplikasi nifas, serta perawatan neonatal modern.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05787" y="1885950"/>
            <a:ext cx="3400425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 u="none">
                <a:solidFill>
                  <a:srgbClr val="9D174D"/>
                </a:solidFill>
                <a:latin typeface="Poppins"/>
              </a:rPr>
              <a:t>3. Promosi Layanan RS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86750" y="2238375"/>
            <a:ext cx="3238500" cy="6429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Memperkenalkan inovasi, fasilitas unggulan, serta alur pelayanan cepat (seperti program PELUK KASIH / SHK) kepada masyarakat luas.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50" y="1390650"/>
            <a:ext cx="342900" cy="3429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7412" y="1390650"/>
            <a:ext cx="257175" cy="3429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0737" y="1390650"/>
            <a:ext cx="390525" cy="342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1433512"/>
            <a:ext cx="5500687" cy="2300287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62" y="1433512"/>
            <a:ext cx="5500687" cy="23002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6250" y="381000"/>
            <a:ext cx="117157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Standar Kelengkapan Laporan (Akreditasi UMAN)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6250" y="857250"/>
            <a:ext cx="1123950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76250" y="1076325"/>
            <a:ext cx="112395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Setiap sesi penyuluhan bulanan wajib memenuhi kriteria dokumentasi </a:t>
            </a:r>
            <a:r>
              <a:rPr sz="1125" b="1" i="0" u="none">
                <a:solidFill>
                  <a:srgbClr val="334155"/>
                </a:solidFill>
                <a:latin typeface="Inter"/>
              </a:rPr>
              <a:t>UMAN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sebagai bukti administratif pelaksanaan kegiatan PKRS: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550" y="1624012"/>
            <a:ext cx="5055631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1. U - Undangan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850" y="1976437"/>
            <a:ext cx="5081587" cy="6429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Penerbitan surat undangan resmi pelaksanaan edukasi yang mencantumkan narasumber (PJ Tim Peristi), jadwal, lokasi, serta target audiens.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3450" y="2762250"/>
            <a:ext cx="5095636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2. M - Notulen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850" y="3114675"/>
            <a:ext cx="508158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Catatan ringkas materi, pertanyaan dari peserta/pasien, dinamika diskusi, hambatan, serta kesimpulan saran yang direkap sekretaris kegiatan.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57987" y="1624012"/>
            <a:ext cx="5005625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3. A - Absensi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3662" y="1976437"/>
            <a:ext cx="508158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Daftar hadir yang ditandatangani oleh peserta (pasien/keluarga), narasumber, tim PKRS, dan perawat/bidan pendamping.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0362" y="2547937"/>
            <a:ext cx="5055631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4. N - Dokumentasi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3662" y="2900362"/>
            <a:ext cx="508158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Foto/video visual interaksi penyuluhan, media peraga yang digunakan, serta penyampaian lembar balik/leaflet kepada pasien.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66875"/>
            <a:ext cx="171450" cy="1714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2805112"/>
            <a:ext cx="133350" cy="1714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662" y="1666875"/>
            <a:ext cx="219075" cy="1714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3662" y="2590800"/>
            <a:ext cx="171450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1076325"/>
            <a:ext cx="5500687" cy="4000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62" y="1076325"/>
            <a:ext cx="5500687" cy="1162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62" y="2381250"/>
            <a:ext cx="5500687" cy="1162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381000"/>
            <a:ext cx="117157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Matriks Jadwal Penyuluhan "DI SPA" Tahun 2025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6250" y="857250"/>
            <a:ext cx="1123950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085850"/>
            <a:ext cx="2971800" cy="190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91312" y="1266825"/>
            <a:ext cx="5075634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Konsistensi Pelaksanaan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3662" y="1619250"/>
            <a:ext cx="508158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Penyuluhan dilaksanakan secara rutin 1x setiap bulan oleh tim penanggung jawab (PJ) terstruktur dari Instalasi Peristi Ibu &amp; Bayi.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7987" y="2571750"/>
            <a:ext cx="5005625" cy="2571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50" b="1" i="0" u="none">
                <a:solidFill>
                  <a:srgbClr val="9D174D"/>
                </a:solidFill>
                <a:latin typeface="Poppins"/>
              </a:rPr>
              <a:t>Pembagian Peran Tim (PJ)</a:t>
            </a:r>
            <a:endParaRPr sz="1350" b="1" i="0" u="none">
              <a:solidFill>
                <a:srgbClr val="9D174D"/>
              </a:solidFill>
              <a:latin typeface="Poppi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3662" y="2924175"/>
            <a:ext cx="5081587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Empat orang perawat/bidan ditunjuk sebagai tim pelaksana setiap bulannya untuk mengelola materi, presentasi, serta pelaporan UMAN.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662" y="1309687"/>
            <a:ext cx="152400" cy="1714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3662" y="2614612"/>
            <a:ext cx="219075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6250" y="381000"/>
            <a:ext cx="117157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Rincian Topik &amp; Penanggung Jawab (Jan - Mei 2025)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6250" y="857250"/>
            <a:ext cx="1123950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76250" y="1076325"/>
          <a:ext cx="11229972" cy="3652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489"/>
                <a:gridCol w="3705820"/>
                <a:gridCol w="3930401"/>
                <a:gridCol w="2246262"/>
              </a:tblGrid>
              <a:tr h="608806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Bulan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Topik Utama Penyuluhan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Fokus Materi &amp; Edukasi KIA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Tim Pelaksana (PJ)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</a:tr>
              <a:tr h="608806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Januari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Pemeriksaan SHK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Skrining Hipotiroid Kongenital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Pentingnya tes darah tumit bayi usia 48-72 jam guna mencegah kretinisme dan retardasi mental sejak dini.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Reva, Lina, Dia Ayu, Lili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8806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Februari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Perawatan Bayi Baru Lahir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PWS BBL &amp; Tali Pusat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Teknik perawatan tali pusat steril, manajemen ASI awal, menjaga kehangatan bayi (KMC), &amp; tanda infeksi.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Silvi, IPI, Nunung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</a:tr>
              <a:tr h="608806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Maret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Hipertensi Pada Kehamilan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Deteksi Preeklamsia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Mengenali bahaya pusing hebat, pandangan kabur, bengkak, serta alur cepat penanganan PEB / Eklamsia.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Devinta, Rofika, Arinda, Ike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8806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April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Persiapan Persalinan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Perencanaan P4K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Tanda awal persalinan, barang kelengkapan bayi/ibu, calon pendonor darah, serta pilihan metode persalinan.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Mita, Renggika, Maya, Novita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</a:tr>
              <a:tr h="60880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Mei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Anemia Pada Ibu Hamil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Pencegahan &amp; Terapi Fe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Pentingnya konsumsi Tablet Tambah Darah (TTD), asupan nutrisi kaya zat besi, &amp; dampak terhadap janin.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Hartini, Kiska, Arum, Anisa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6250" y="381000"/>
            <a:ext cx="117157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Rincian Topik &amp; Penanggung Jawab (Jun - Okt 2025)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6250" y="857250"/>
            <a:ext cx="1123950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76250" y="1076325"/>
          <a:ext cx="11229972" cy="4081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489"/>
                <a:gridCol w="3705820"/>
                <a:gridCol w="3930401"/>
                <a:gridCol w="2246262"/>
              </a:tblGrid>
              <a:tr h="680243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Bulan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Topik Utama Penyuluhan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Fokus Materi &amp; Edukasi KIA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FFFFFF"/>
                          </a:solidFill>
                          <a:latin typeface="Inter SemiBold"/>
                        </a:rPr>
                        <a:t>Tim Pelaksana (PJ)</a:t>
                      </a:r>
                      <a:endParaRPr sz="1050" b="0" i="0" u="none">
                        <a:solidFill>
                          <a:srgbClr val="FFFFFF"/>
                        </a:solidFill>
                        <a:latin typeface="Inter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2777"/>
                    </a:solidFill>
                  </a:tcPr>
                </a:tc>
              </a:tr>
              <a:tr h="680243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Juni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KB Pasca Persalinan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Kontrasepsi Terencana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Pemilihan metode kontrasepsi aman pascamelahirkan (IUD, Implan, MOW) tanpa mengganggu produksi ASI.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Kartika, Mita, Siswin, Soim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80243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Juli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Imunisasi Pada Anak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Jadwal Imunisasi Dasar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Pentingnya Imunisasi Dasar Lengkap (IDL) &amp; imunisasi lanjutan untuk kekebalan tubuh balita.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Diah, Bina, Retno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</a:tr>
              <a:tr h="680243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Agustus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Seputar ASI Eksklusif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Pekan ASI Sedunia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Teknik perlekatan menyusui yang benar, cara pemerahan/penyimpanan ASIP, serta mengatasi ASI mampet.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Devira, Aline, Anie, Wina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80243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September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Tanda Bahaya Masa Nifas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Pencegahan HPP &amp; Infeksi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Mewaspadai perdarahan berlebih (HPP), demam tinggi, keputihan berbau, serta depresi pascalahir (Baby Blues).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Frida, Talita, Irma, Carisa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5F8"/>
                    </a:solidFill>
                  </a:tcPr>
                </a:tc>
              </a:tr>
              <a:tr h="68024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DB2777"/>
                          </a:solidFill>
                          <a:latin typeface="Inter"/>
                        </a:rPr>
                        <a:t>Oktober</a:t>
                      </a:r>
                      <a:endParaRPr sz="1125" b="1" i="0" u="none">
                        <a:solidFill>
                          <a:srgbClr val="DB2777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Gizi Ibu Hamil &amp; Menyusui</a:t>
                      </a:r>
                      <a:r>
                        <a:t>
</a:t>
                      </a:r>
                      <a:r>
                        <a:rPr sz="1125" b="0" i="1" u="none">
                          <a:solidFill>
                            <a:srgbClr val="334155"/>
                          </a:solidFill>
                          <a:latin typeface="Inter"/>
                        </a:rPr>
                        <a:t>Pencegahan Stunting</a:t>
                      </a:r>
                      <a:endParaRPr sz="1125" b="0" i="1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Pemenuhan gizi seimbang Isi Piringku, makanan pendamping ASI (MPASI) sehat, &amp; pencegahan stunting.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Ega, Mei, Adhika, Melati</a:t>
                      </a:r>
                      <a:endParaRPr sz="1125" b="0" i="0" u="none">
                        <a:solidFill>
                          <a:srgbClr val="334155"/>
                        </a:solidFill>
                        <a:latin typeface="Inter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6250" y="381000"/>
            <a:ext cx="5700712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Rencana Evaluasi &amp; Dampak Program</a:t>
            </a:r>
            <a:endParaRPr sz="2100" b="1" i="0" u="none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6250" y="857250"/>
            <a:ext cx="5429250" cy="28575"/>
          </a:xfrm>
          <a:prstGeom prst="rect">
            <a:avLst/>
          </a:prstGeom>
          <a:solidFill>
            <a:srgbClr val="FC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1076325"/>
            <a:ext cx="5429250" cy="6429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1. Evaluasi Pemahaman Pasien (Pre &amp; Post Test):</a:t>
            </a:r>
            <a:r>
              <a:t>
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Pelaksanaan tanya jawab singkat atau kuis interaktif di akhir sesi untuk mengukur efektivitas penyampaian materi.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250" y="1719262"/>
            <a:ext cx="5429250" cy="6429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2. Umpan Balik Masalah Masyarakat:</a:t>
            </a:r>
            <a:r>
              <a:t>
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Merangkum aspirasi, pertanyaan sering ditanyakan (FAQ), serta kendala lapangan yang disampaikan pasien untuk perbaikan mutu rumah sakit.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2362200"/>
            <a:ext cx="5429250" cy="6429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5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3. Dampak Penurunan Morbiditas Ibu &amp; Bayi:</a:t>
            </a:r>
            <a:r>
              <a:t>
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Mendukung target pencapaian RSUD dalam percepatan penurunan AKI &amp; AKB melalui promosi kesehatan preventif yang tepat sasaran.</a:t>
            </a:r>
            <a:endParaRPr sz="1125" b="0" i="0" u="none">
              <a:solidFill>
                <a:srgbClr val="334155"/>
              </a:solidFill>
              <a:latin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4933</Words>
  <Application>WPS Presentation</Application>
  <PresentationFormat>On-screen Show (4:3)</PresentationFormat>
  <Paragraphs>174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Arial</vt:lpstr>
      <vt:lpstr>Poppins</vt:lpstr>
      <vt:lpstr>Segoe Print</vt:lpstr>
      <vt:lpstr>Inter</vt:lpstr>
      <vt:lpstr>Inter SemiBold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Veronica Reva</cp:lastModifiedBy>
  <cp:revision>2</cp:revision>
  <dcterms:created xsi:type="dcterms:W3CDTF">2013-01-27T09:14:00Z</dcterms:created>
  <dcterms:modified xsi:type="dcterms:W3CDTF">2026-09-01T03:22:20Z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387E2818D2254ABBAD491E1A4F8F7719_13</vt:lpwstr>
  </property>
  <property fmtid="{D5CDD505-2E9C-101B-9397-08002B2CF9AE}" pid="3" name="KSOProductBuildVer">
    <vt:lpwstr>1033-12.1.0.28032</vt:lpwstr>
  </property>
</Properties>
</file>